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6" r:id="rId5"/>
    <p:sldId id="267" r:id="rId6"/>
    <p:sldId id="259" r:id="rId7"/>
    <p:sldId id="260" r:id="rId8"/>
    <p:sldId id="261" r:id="rId9"/>
    <p:sldId id="263" r:id="rId10"/>
    <p:sldId id="262" r:id="rId11"/>
    <p:sldId id="264"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94" autoAdjust="0"/>
    <p:restoredTop sz="94660"/>
  </p:normalViewPr>
  <p:slideViewPr>
    <p:cSldViewPr snapToGrid="0">
      <p:cViewPr varScale="1">
        <p:scale>
          <a:sx n="77" d="100"/>
          <a:sy n="77" d="100"/>
        </p:scale>
        <p:origin x="96" y="27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smtClean="0"/>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F7AFFB9B-9FB8-469E-96F9-4D32314110B6}" type="datetimeFigureOut">
              <a:rPr lang="en-US" dirty="0"/>
              <a:t>12/28/2024</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41D2AC3-6A0B-4169-B1EA-E3AE8B351BDD}" type="datetimeFigureOut">
              <a:rPr lang="en-US" dirty="0"/>
              <a:t>12/28/2024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D4B9363-8B87-41B7-9F8E-64519CBB8F34}" type="datetimeFigureOut">
              <a:rPr lang="en-US" dirty="0"/>
              <a:t>12/28/2024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AEF5746-5284-4951-9F37-7AE924EDBCB7}" type="datetimeFigureOut">
              <a:rPr lang="en-US" dirty="0"/>
              <a:t>12/28/2024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2398B29-7265-4A65-A2A4-6703C057B7C1}" type="datetimeFigureOut">
              <a:rPr lang="en-US" dirty="0"/>
              <a:t>12/28/2024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smtClean="0"/>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28FBA082-94DF-4C4B-A041-6624924AB0A8}" type="datetimeFigureOut">
              <a:rPr lang="en-US" dirty="0"/>
              <a:t>12/28/2024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smtClean="0"/>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B27686C4-3AB5-4E0C-86CA-FB108C350AA9}" type="datetimeFigureOut">
              <a:rPr lang="en-US" dirty="0"/>
              <a:t>12/28/2024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FF1211-4E0C-4AB3-B04F-585959BDAFE8}" type="datetimeFigureOut">
              <a:rPr lang="en-US" dirty="0"/>
              <a:t>12/28/2024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8BDECAF-D3BE-4069-9C78-642ECCD01477}" type="datetimeFigureOut">
              <a:rPr lang="en-US" dirty="0"/>
              <a:t>12/28/2024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t>12/28/2024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F7F47CF-67C9-420C-80A5-E2069FF0C2DF}" type="datetimeFigureOut">
              <a:rPr lang="en-US" dirty="0"/>
              <a:t>12/28/2024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E22DC73-F065-42F5-A9F2-D90B2E42A0B3}" type="datetimeFigureOut">
              <a:rPr lang="en-US" dirty="0"/>
              <a:t>12/28/2024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6BEA702-9B29-41CC-9BCC-3DF8A0D379FE}" type="datetimeFigureOut">
              <a:rPr lang="en-US" dirty="0"/>
              <a:t>12/28/2024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dirty="0"/>
              <a:t>12/28/2024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dirty="0"/>
              <a:t>12/28/2024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smtClean="0"/>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0C3BFE2-83B7-4B0A-B9D3-AB28331082B3}" type="datetimeFigureOut">
              <a:rPr lang="en-US" dirty="0"/>
              <a:t>12/28/2024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2EF78E3-FDA3-4D28-AAA2-0B81F349A39D}" type="datetimeFigureOut">
              <a:rPr lang="en-US" dirty="0"/>
              <a:t>12/28/2024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C35BB1C6-BF8F-4481-8AB2-603A1C8A906A}" type="datetimeFigureOut">
              <a:rPr lang="en-US" dirty="0"/>
              <a:t>12/28/2024</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8.xml"/><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8.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21420000">
            <a:off x="596524" y="502594"/>
            <a:ext cx="9755187" cy="2593457"/>
          </a:xfrm>
        </p:spPr>
        <p:txBody>
          <a:bodyPr/>
          <a:lstStyle/>
          <a:p>
            <a:r>
              <a:rPr lang="ar-SA" dirty="0" smtClean="0"/>
              <a:t>الحرب الروسية الأوكرانية</a:t>
            </a:r>
            <a:endParaRPr lang="en-US" dirty="0"/>
          </a:p>
        </p:txBody>
      </p:sp>
      <p:sp>
        <p:nvSpPr>
          <p:cNvPr id="3" name="Subtitle 2"/>
          <p:cNvSpPr>
            <a:spLocks noGrp="1"/>
          </p:cNvSpPr>
          <p:nvPr>
            <p:ph type="subTitle" idx="1"/>
          </p:nvPr>
        </p:nvSpPr>
        <p:spPr/>
        <p:txBody>
          <a:bodyPr/>
          <a:lstStyle/>
          <a:p>
            <a:r>
              <a:rPr lang="ar-SA" dirty="0" smtClean="0"/>
              <a:t>الخسائر البشرية وخسائر المعدات </a:t>
            </a:r>
            <a:endParaRPr lang="en-US" dirty="0"/>
          </a:p>
        </p:txBody>
      </p:sp>
      <p:sp>
        <p:nvSpPr>
          <p:cNvPr id="4" name="Rectangle 3"/>
          <p:cNvSpPr/>
          <p:nvPr/>
        </p:nvSpPr>
        <p:spPr>
          <a:xfrm>
            <a:off x="4132386" y="5099539"/>
            <a:ext cx="685800" cy="571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1413964">
            <a:off x="146637" y="4731494"/>
            <a:ext cx="10992332" cy="1180054"/>
          </a:xfrm>
          <a:prstGeom prst="rect">
            <a:avLst/>
          </a:prstGeom>
        </p:spPr>
      </p:pic>
    </p:spTree>
    <p:extLst>
      <p:ext uri="{BB962C8B-B14F-4D97-AF65-F5344CB8AC3E}">
        <p14:creationId xmlns:p14="http://schemas.microsoft.com/office/powerpoint/2010/main" val="16082397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dirty="0" smtClean="0"/>
              <a:t>تصنيف الغزاة</a:t>
            </a:r>
            <a:endParaRPr lang="en-US" dirty="0"/>
          </a:p>
        </p:txBody>
      </p:sp>
      <p:pic>
        <p:nvPicPr>
          <p:cNvPr id="5" name="Content Placeholder 4"/>
          <p:cNvPicPr>
            <a:picLocks noGrp="1" noChangeAspect="1"/>
          </p:cNvPicPr>
          <p:nvPr>
            <p:ph sz="quarter" idx="13"/>
          </p:nvPr>
        </p:nvPicPr>
        <p:blipFill>
          <a:blip r:embed="rId2"/>
          <a:stretch>
            <a:fillRect/>
          </a:stretch>
        </p:blipFill>
        <p:spPr>
          <a:xfrm>
            <a:off x="5290801" y="1278696"/>
            <a:ext cx="5778714" cy="3372435"/>
          </a:xfrm>
          <a:prstGeom prst="rect">
            <a:avLst/>
          </a:prstGeom>
        </p:spPr>
      </p:pic>
      <p:sp>
        <p:nvSpPr>
          <p:cNvPr id="4" name="Text Placeholder 3"/>
          <p:cNvSpPr>
            <a:spLocks noGrp="1"/>
          </p:cNvSpPr>
          <p:nvPr>
            <p:ph type="body" sz="half" idx="2"/>
          </p:nvPr>
        </p:nvSpPr>
        <p:spPr>
          <a:xfrm>
            <a:off x="693642" y="2709052"/>
            <a:ext cx="4126861" cy="1783435"/>
          </a:xfrm>
        </p:spPr>
        <p:txBody>
          <a:bodyPr/>
          <a:lstStyle/>
          <a:p>
            <a:r>
              <a:rPr lang="ar-SA" dirty="0" smtClean="0"/>
              <a:t>نجد ان 99% منهم قتلى وذلك يدل على ان نسبة القتلى كبيرة جدا جدا مقارنة مع الأسرى التي لا يتجاوز نسبتة 1% وذلك عند 2022</a:t>
            </a:r>
            <a:endParaRPr lang="en-US" dirty="0"/>
          </a:p>
        </p:txBody>
      </p:sp>
    </p:spTree>
    <p:extLst>
      <p:ext uri="{BB962C8B-B14F-4D97-AF65-F5344CB8AC3E}">
        <p14:creationId xmlns:p14="http://schemas.microsoft.com/office/powerpoint/2010/main" val="3157805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1125415"/>
          </a:xfrm>
        </p:spPr>
        <p:txBody>
          <a:bodyPr/>
          <a:lstStyle/>
          <a:p>
            <a:r>
              <a:rPr lang="ar-SA" dirty="0" smtClean="0"/>
              <a:t>مقارنة جميع انواع الخسائر</a:t>
            </a:r>
            <a:endParaRPr lang="en-US" dirty="0"/>
          </a:p>
        </p:txBody>
      </p:sp>
      <p:pic>
        <p:nvPicPr>
          <p:cNvPr id="5" name="Content Placeholder 4"/>
          <p:cNvPicPr>
            <a:picLocks noGrp="1" noChangeAspect="1"/>
          </p:cNvPicPr>
          <p:nvPr>
            <p:ph sz="quarter" idx="13"/>
          </p:nvPr>
        </p:nvPicPr>
        <p:blipFill>
          <a:blip r:embed="rId2"/>
          <a:stretch>
            <a:fillRect/>
          </a:stretch>
        </p:blipFill>
        <p:spPr>
          <a:xfrm>
            <a:off x="5899639" y="314323"/>
            <a:ext cx="4800600" cy="2312124"/>
          </a:xfrm>
          <a:prstGeom prst="rect">
            <a:avLst/>
          </a:prstGeom>
        </p:spPr>
      </p:pic>
      <p:sp>
        <p:nvSpPr>
          <p:cNvPr id="4" name="Text Placeholder 3"/>
          <p:cNvSpPr>
            <a:spLocks noGrp="1"/>
          </p:cNvSpPr>
          <p:nvPr>
            <p:ph type="body" sz="half" idx="2"/>
          </p:nvPr>
        </p:nvSpPr>
        <p:spPr>
          <a:xfrm>
            <a:off x="693642" y="2339775"/>
            <a:ext cx="4126861" cy="2665533"/>
          </a:xfrm>
        </p:spPr>
        <p:txBody>
          <a:bodyPr/>
          <a:lstStyle/>
          <a:p>
            <a:r>
              <a:rPr lang="ar-SA" dirty="0" smtClean="0"/>
              <a:t>الخسائر البشرية من اكبر الخسائر التي تعرضت لها الحرب الروسية وتليها المعدات الميدانية واقل الخسائر في المعدات البحرية </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3900" y="2801617"/>
            <a:ext cx="3261946" cy="228912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068" y="2801617"/>
            <a:ext cx="3270739" cy="2289129"/>
          </a:xfrm>
          <a:prstGeom prst="rect">
            <a:avLst/>
          </a:prstGeom>
        </p:spPr>
      </p:pic>
    </p:spTree>
    <p:extLst>
      <p:ext uri="{BB962C8B-B14F-4D97-AF65-F5344CB8AC3E}">
        <p14:creationId xmlns:p14="http://schemas.microsoft.com/office/powerpoint/2010/main" val="33249921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13338" y="898883"/>
            <a:ext cx="9311054" cy="3970318"/>
          </a:xfrm>
          <a:prstGeom prst="rect">
            <a:avLst/>
          </a:prstGeom>
        </p:spPr>
        <p:txBody>
          <a:bodyPr wrap="square">
            <a:spAutoFit/>
          </a:bodyPr>
          <a:lstStyle/>
          <a:p>
            <a:pPr algn="r"/>
            <a:endParaRPr lang="ar-SA" dirty="0" smtClean="0"/>
          </a:p>
          <a:p>
            <a:pPr algn="r"/>
            <a:endParaRPr lang="ar-SA" sz="2400" dirty="0"/>
          </a:p>
          <a:p>
            <a:pPr algn="r"/>
            <a:r>
              <a:rPr lang="ar-SA" sz="2400" dirty="0" smtClean="0"/>
              <a:t>الحرب </a:t>
            </a:r>
            <a:r>
              <a:rPr lang="ar-SA" sz="2400" dirty="0"/>
              <a:t>الروسية الأوكرانية بدأت في فبراير 2014 بعد ضم روسيا لشبه جزيرة القرم وتصاعد النزاع في دونباس </a:t>
            </a:r>
            <a:r>
              <a:rPr lang="ar-SA" sz="2400" dirty="0" smtClean="0"/>
              <a:t>بين </a:t>
            </a:r>
            <a:r>
              <a:rPr lang="ar-SA" sz="2400" dirty="0"/>
              <a:t>القوات الأوكرانية والانفصاليين المدعومين من روسيا. في فبراير 2022، شنت روسيا غزوًا واسع النطاق على أوكرانيا، مما أدى إلى حرب شاملة أسفرت عن آلاف القتلى وأزمة إنسانية واقتصادية كبرى. فرضت الدول الغربية عقوبات صارمة على روسيا وقدمت دعمًا لأوكرانيا، بينما تستمر الجهود الدبلوماسية لإنهاء النزاع دون تقدم </a:t>
            </a:r>
            <a:r>
              <a:rPr lang="ar-SA" sz="2400" dirty="0" smtClean="0"/>
              <a:t>ملموس</a:t>
            </a:r>
          </a:p>
          <a:p>
            <a:pPr algn="r"/>
            <a:endParaRPr lang="ar-SA" dirty="0"/>
          </a:p>
          <a:p>
            <a:pPr algn="r"/>
            <a:endParaRPr lang="ar-SA" dirty="0" smtClean="0"/>
          </a:p>
          <a:p>
            <a:pPr algn="r"/>
            <a:endParaRPr lang="ar-SA" dirty="0"/>
          </a:p>
          <a:p>
            <a:pPr algn="r"/>
            <a:endParaRPr lang="ar-SA" dirty="0" smtClean="0"/>
          </a:p>
          <a:p>
            <a:pPr algn="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156" y="647459"/>
            <a:ext cx="9769687" cy="5563082"/>
          </a:xfrm>
          <a:prstGeom prst="rect">
            <a:avLst/>
          </a:prstGeom>
        </p:spPr>
      </p:pic>
    </p:spTree>
    <p:extLst>
      <p:ext uri="{BB962C8B-B14F-4D97-AF65-F5344CB8AC3E}">
        <p14:creationId xmlns:p14="http://schemas.microsoft.com/office/powerpoint/2010/main" val="40285087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ar-SA" dirty="0" smtClean="0"/>
              <a:t>البيانات </a:t>
            </a:r>
            <a:endParaRPr lang="en-US" dirty="0"/>
          </a:p>
        </p:txBody>
      </p:sp>
      <p:sp>
        <p:nvSpPr>
          <p:cNvPr id="3" name="Content Placeholder 2"/>
          <p:cNvSpPr>
            <a:spLocks noGrp="1"/>
          </p:cNvSpPr>
          <p:nvPr>
            <p:ph sz="quarter" idx="13"/>
          </p:nvPr>
        </p:nvSpPr>
        <p:spPr/>
        <p:txBody>
          <a:bodyPr/>
          <a:lstStyle/>
          <a:p>
            <a:pPr algn="r" rtl="1"/>
            <a:r>
              <a:rPr lang="ar-SA" dirty="0"/>
              <a:t>يصف هذا الملف البيانات المتعلقة بفقدان المعدات، وعدد القتلى، والإصابات العسكرية، وأسرى الحرب لروسيا في حرب أوكرانيا </a:t>
            </a:r>
            <a:r>
              <a:rPr lang="ar-SA" dirty="0" smtClean="0"/>
              <a:t>وروسيا. </a:t>
            </a:r>
            <a:endParaRPr lang="en-US" dirty="0" smtClean="0"/>
          </a:p>
          <a:p>
            <a:pPr marL="0" indent="0" algn="r">
              <a:buNone/>
            </a:pPr>
            <a:r>
              <a:rPr lang="ar-SA" b="1" dirty="0" smtClean="0"/>
              <a:t>الاختصارات </a:t>
            </a:r>
            <a:r>
              <a:rPr lang="ar-SA" b="1" dirty="0"/>
              <a:t>المستخدمة:</a:t>
            </a:r>
            <a:endParaRPr lang="ar-SA" dirty="0"/>
          </a:p>
          <a:p>
            <a:r>
              <a:rPr lang="en-US" b="1" dirty="0"/>
              <a:t>POW</a:t>
            </a:r>
            <a:r>
              <a:rPr lang="en-US" dirty="0"/>
              <a:t> - </a:t>
            </a:r>
            <a:r>
              <a:rPr lang="ar-SA" dirty="0"/>
              <a:t>أسير حرب</a:t>
            </a:r>
          </a:p>
          <a:p>
            <a:r>
              <a:rPr lang="en-US" b="1" dirty="0"/>
              <a:t>MRL</a:t>
            </a:r>
            <a:r>
              <a:rPr lang="en-US" dirty="0"/>
              <a:t> - </a:t>
            </a:r>
            <a:r>
              <a:rPr lang="ar-SA" dirty="0"/>
              <a:t>قاذفة صواريخ متعددة</a:t>
            </a:r>
          </a:p>
          <a:p>
            <a:r>
              <a:rPr lang="en-US" b="1" dirty="0"/>
              <a:t>APC</a:t>
            </a:r>
            <a:r>
              <a:rPr lang="en-US" dirty="0"/>
              <a:t> - </a:t>
            </a:r>
            <a:r>
              <a:rPr lang="ar-SA" dirty="0"/>
              <a:t>ناقلة جنود مدرعة</a:t>
            </a:r>
          </a:p>
          <a:p>
            <a:r>
              <a:rPr lang="en-US" b="1" dirty="0"/>
              <a:t>SRBM</a:t>
            </a:r>
            <a:r>
              <a:rPr lang="en-US" dirty="0"/>
              <a:t> - </a:t>
            </a:r>
            <a:r>
              <a:rPr lang="ar-SA" dirty="0"/>
              <a:t>صاروخ باليستي قصير المدى</a:t>
            </a:r>
          </a:p>
        </p:txBody>
      </p:sp>
    </p:spTree>
    <p:extLst>
      <p:ext uri="{BB962C8B-B14F-4D97-AF65-F5344CB8AC3E}">
        <p14:creationId xmlns:p14="http://schemas.microsoft.com/office/powerpoint/2010/main" val="39413815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19870" y="652681"/>
            <a:ext cx="6617928" cy="4661451"/>
          </a:xfrm>
          <a:prstGeom prst="rect">
            <a:avLst/>
          </a:prstGeom>
        </p:spPr>
      </p:pic>
      <p:sp>
        <p:nvSpPr>
          <p:cNvPr id="3" name="TextBox 2"/>
          <p:cNvSpPr txBox="1"/>
          <p:nvPr/>
        </p:nvSpPr>
        <p:spPr>
          <a:xfrm>
            <a:off x="310875" y="220540"/>
            <a:ext cx="4459908" cy="5355312"/>
          </a:xfrm>
          <a:prstGeom prst="rect">
            <a:avLst/>
          </a:prstGeom>
          <a:noFill/>
        </p:spPr>
        <p:txBody>
          <a:bodyPr wrap="square" rtlCol="0">
            <a:spAutoFit/>
          </a:bodyPr>
          <a:lstStyle/>
          <a:p>
            <a:pPr algn="r"/>
            <a:endParaRPr lang="ar-SA" dirty="0" smtClean="0"/>
          </a:p>
          <a:p>
            <a:pPr algn="r"/>
            <a:r>
              <a:rPr lang="en-US" dirty="0" smtClean="0"/>
              <a:t>              </a:t>
            </a:r>
            <a:endParaRPr lang="ar-SA" dirty="0" smtClean="0"/>
          </a:p>
          <a:p>
            <a:pPr algn="r"/>
            <a:r>
              <a:rPr lang="en-US" dirty="0" smtClean="0"/>
              <a:t>              </a:t>
            </a:r>
            <a:endParaRPr lang="ar-SA" dirty="0" smtClean="0"/>
          </a:p>
          <a:p>
            <a:pPr algn="r"/>
            <a:r>
              <a:rPr lang="en-US" dirty="0" smtClean="0"/>
              <a:t>               </a:t>
            </a:r>
            <a:endParaRPr lang="ar-SA" dirty="0" smtClean="0"/>
          </a:p>
          <a:p>
            <a:pPr algn="r"/>
            <a:r>
              <a:rPr lang="en-US" dirty="0" smtClean="0"/>
              <a:t>    </a:t>
            </a:r>
            <a:endParaRPr lang="ar-SA" dirty="0" smtClean="0"/>
          </a:p>
          <a:p>
            <a:pPr algn="r"/>
            <a:r>
              <a:rPr lang="en-US" dirty="0" smtClean="0"/>
              <a:t>           </a:t>
            </a:r>
            <a:endParaRPr lang="ar-SA" dirty="0" smtClean="0"/>
          </a:p>
          <a:p>
            <a:pPr algn="r"/>
            <a:r>
              <a:rPr lang="en-US" dirty="0" smtClean="0"/>
              <a:t>           </a:t>
            </a:r>
            <a:endParaRPr lang="ar-SA" dirty="0" smtClean="0"/>
          </a:p>
          <a:p>
            <a:pPr algn="r"/>
            <a:endParaRPr lang="ar-SA" dirty="0" smtClean="0"/>
          </a:p>
          <a:p>
            <a:pPr algn="r"/>
            <a:endParaRPr lang="ar-SA" dirty="0"/>
          </a:p>
          <a:p>
            <a:pPr algn="r"/>
            <a:endParaRPr lang="ar-SA" dirty="0" smtClean="0"/>
          </a:p>
          <a:p>
            <a:pPr algn="r"/>
            <a:endParaRPr lang="ar-SA" dirty="0"/>
          </a:p>
          <a:p>
            <a:pPr algn="r"/>
            <a:endParaRPr lang="ar-SA" dirty="0" smtClean="0"/>
          </a:p>
          <a:p>
            <a:pPr algn="r"/>
            <a:endParaRPr lang="ar-SA" dirty="0"/>
          </a:p>
          <a:p>
            <a:pPr algn="r"/>
            <a:endParaRPr lang="ar-SA" dirty="0" smtClean="0"/>
          </a:p>
          <a:p>
            <a:pPr algn="r"/>
            <a:endParaRPr lang="ar-SA" dirty="0"/>
          </a:p>
          <a:p>
            <a:pPr algn="r"/>
            <a:endParaRPr lang="ar-SA" dirty="0" smtClean="0"/>
          </a:p>
          <a:p>
            <a:endParaRPr lang="ar-SA" dirty="0"/>
          </a:p>
          <a:p>
            <a:endParaRPr lang="ar-SA" dirty="0" smtClean="0"/>
          </a:p>
          <a:p>
            <a:pPr algn="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655736011"/>
              </p:ext>
            </p:extLst>
          </p:nvPr>
        </p:nvGraphicFramePr>
        <p:xfrm>
          <a:off x="310871" y="455212"/>
          <a:ext cx="4380398" cy="5056391"/>
        </p:xfrm>
        <a:graphic>
          <a:graphicData uri="http://schemas.openxmlformats.org/drawingml/2006/table">
            <a:tbl>
              <a:tblPr firstRow="1" bandRow="1">
                <a:tableStyleId>{5C22544A-7EE6-4342-B048-85BDC9FD1C3A}</a:tableStyleId>
              </a:tblPr>
              <a:tblGrid>
                <a:gridCol w="2190199">
                  <a:extLst>
                    <a:ext uri="{9D8B030D-6E8A-4147-A177-3AD203B41FA5}">
                      <a16:colId xmlns:a16="http://schemas.microsoft.com/office/drawing/2014/main" val="3711154811"/>
                    </a:ext>
                  </a:extLst>
                </a:gridCol>
                <a:gridCol w="2190199">
                  <a:extLst>
                    <a:ext uri="{9D8B030D-6E8A-4147-A177-3AD203B41FA5}">
                      <a16:colId xmlns:a16="http://schemas.microsoft.com/office/drawing/2014/main" val="3027670369"/>
                    </a:ext>
                  </a:extLst>
                </a:gridCol>
              </a:tblGrid>
              <a:tr h="340060">
                <a:tc>
                  <a:txBody>
                    <a:bodyPr/>
                    <a:lstStyle/>
                    <a:p>
                      <a:pPr algn="ctr"/>
                      <a:r>
                        <a:rPr lang="ar-SA" dirty="0" smtClean="0"/>
                        <a:t>عربي         </a:t>
                      </a:r>
                      <a:endParaRPr lang="en-US" dirty="0"/>
                    </a:p>
                  </a:txBody>
                  <a:tcPr/>
                </a:tc>
                <a:tc>
                  <a:txBody>
                    <a:bodyPr/>
                    <a:lstStyle/>
                    <a:p>
                      <a:pPr algn="ctr"/>
                      <a:r>
                        <a:rPr lang="en-US" b="0" dirty="0" smtClean="0"/>
                        <a:t>English</a:t>
                      </a:r>
                      <a:endParaRPr lang="en-US" b="0" dirty="0"/>
                    </a:p>
                  </a:txBody>
                  <a:tcPr/>
                </a:tc>
                <a:extLst>
                  <a:ext uri="{0D108BD9-81ED-4DB2-BD59-A6C34878D82A}">
                    <a16:rowId xmlns:a16="http://schemas.microsoft.com/office/drawing/2014/main" val="2608959588"/>
                  </a:ext>
                </a:extLst>
              </a:tr>
              <a:tr h="340060">
                <a:tc>
                  <a:txBody>
                    <a:bodyPr/>
                    <a:lstStyle/>
                    <a:p>
                      <a:pPr algn="ctr"/>
                      <a:r>
                        <a:rPr lang="ar-SA" dirty="0" smtClean="0"/>
                        <a:t>طائرة</a:t>
                      </a:r>
                      <a:endParaRPr lang="en-US" dirty="0"/>
                    </a:p>
                  </a:txBody>
                  <a:tcPr/>
                </a:tc>
                <a:tc>
                  <a:txBody>
                    <a:bodyPr/>
                    <a:lstStyle/>
                    <a:p>
                      <a:pPr algn="ctr"/>
                      <a:r>
                        <a:rPr lang="en-US" dirty="0" smtClean="0"/>
                        <a:t>aircraft</a:t>
                      </a:r>
                      <a:endParaRPr lang="ar-SA" dirty="0" smtClean="0"/>
                    </a:p>
                  </a:txBody>
                  <a:tcPr/>
                </a:tc>
                <a:extLst>
                  <a:ext uri="{0D108BD9-81ED-4DB2-BD59-A6C34878D82A}">
                    <a16:rowId xmlns:a16="http://schemas.microsoft.com/office/drawing/2014/main" val="1986394684"/>
                  </a:ext>
                </a:extLst>
              </a:tr>
              <a:tr h="340060">
                <a:tc>
                  <a:txBody>
                    <a:bodyPr/>
                    <a:lstStyle/>
                    <a:p>
                      <a:pPr algn="ctr"/>
                      <a:r>
                        <a:rPr lang="ar-SA" dirty="0" smtClean="0"/>
                        <a:t>مروحية</a:t>
                      </a:r>
                      <a:endParaRPr lang="en-US" dirty="0"/>
                    </a:p>
                  </a:txBody>
                  <a:tcPr/>
                </a:tc>
                <a:tc>
                  <a:txBody>
                    <a:bodyPr/>
                    <a:lstStyle/>
                    <a:p>
                      <a:r>
                        <a:rPr lang="ar-SA" dirty="0" smtClean="0"/>
                        <a:t>        </a:t>
                      </a:r>
                      <a:r>
                        <a:rPr lang="en-US" dirty="0" smtClean="0"/>
                        <a:t>helicopter </a:t>
                      </a:r>
                      <a:endParaRPr lang="en-US" dirty="0"/>
                    </a:p>
                  </a:txBody>
                  <a:tcPr/>
                </a:tc>
                <a:extLst>
                  <a:ext uri="{0D108BD9-81ED-4DB2-BD59-A6C34878D82A}">
                    <a16:rowId xmlns:a16="http://schemas.microsoft.com/office/drawing/2014/main" val="1063800801"/>
                  </a:ext>
                </a:extLst>
              </a:tr>
              <a:tr h="340060">
                <a:tc>
                  <a:txBody>
                    <a:bodyPr/>
                    <a:lstStyle/>
                    <a:p>
                      <a:pPr algn="ctr"/>
                      <a:r>
                        <a:rPr lang="ar-SA" dirty="0" smtClean="0"/>
                        <a:t>دبابة</a:t>
                      </a:r>
                      <a:endParaRPr lang="en-US" dirty="0"/>
                    </a:p>
                  </a:txBody>
                  <a:tcPr/>
                </a:tc>
                <a:tc>
                  <a:txBody>
                    <a:bodyPr/>
                    <a:lstStyle/>
                    <a:p>
                      <a:pPr algn="ctr"/>
                      <a:r>
                        <a:rPr lang="en-US" dirty="0" smtClean="0"/>
                        <a:t>tank </a:t>
                      </a:r>
                      <a:endParaRPr lang="en-US" dirty="0"/>
                    </a:p>
                  </a:txBody>
                  <a:tcPr/>
                </a:tc>
                <a:extLst>
                  <a:ext uri="{0D108BD9-81ED-4DB2-BD59-A6C34878D82A}">
                    <a16:rowId xmlns:a16="http://schemas.microsoft.com/office/drawing/2014/main" val="4256736206"/>
                  </a:ext>
                </a:extLst>
              </a:tr>
              <a:tr h="340060">
                <a:tc>
                  <a:txBody>
                    <a:bodyPr/>
                    <a:lstStyle/>
                    <a:p>
                      <a:pPr algn="ctr"/>
                      <a:r>
                        <a:rPr lang="ar-SA" dirty="0" smtClean="0"/>
                        <a:t>مدفعية ميدانية</a:t>
                      </a:r>
                      <a:endParaRPr lang="en-US" dirty="0"/>
                    </a:p>
                  </a:txBody>
                  <a:tcPr/>
                </a:tc>
                <a:tc>
                  <a:txBody>
                    <a:bodyPr/>
                    <a:lstStyle/>
                    <a:p>
                      <a:pPr algn="ctr"/>
                      <a:r>
                        <a:rPr lang="en-US" dirty="0" smtClean="0"/>
                        <a:t>field artillery</a:t>
                      </a:r>
                      <a:endParaRPr lang="en-US" dirty="0"/>
                    </a:p>
                  </a:txBody>
                  <a:tcPr/>
                </a:tc>
                <a:extLst>
                  <a:ext uri="{0D108BD9-81ED-4DB2-BD59-A6C34878D82A}">
                    <a16:rowId xmlns:a16="http://schemas.microsoft.com/office/drawing/2014/main" val="1626519429"/>
                  </a:ext>
                </a:extLst>
              </a:tr>
              <a:tr h="340060">
                <a:tc>
                  <a:txBody>
                    <a:bodyPr/>
                    <a:lstStyle/>
                    <a:p>
                      <a:pPr algn="ctr"/>
                      <a:r>
                        <a:rPr lang="ar-SA" dirty="0" smtClean="0"/>
                        <a:t>طائرة مسيّرة (درون)</a:t>
                      </a:r>
                      <a:endParaRPr lang="en-US" dirty="0"/>
                    </a:p>
                  </a:txBody>
                  <a:tcPr/>
                </a:tc>
                <a:tc>
                  <a:txBody>
                    <a:bodyPr/>
                    <a:lstStyle/>
                    <a:p>
                      <a:pPr algn="ctr"/>
                      <a:r>
                        <a:rPr lang="en-US" dirty="0" smtClean="0"/>
                        <a:t>drone</a:t>
                      </a:r>
                      <a:endParaRPr lang="en-US" dirty="0"/>
                    </a:p>
                  </a:txBody>
                  <a:tcPr/>
                </a:tc>
                <a:extLst>
                  <a:ext uri="{0D108BD9-81ED-4DB2-BD59-A6C34878D82A}">
                    <a16:rowId xmlns:a16="http://schemas.microsoft.com/office/drawing/2014/main" val="1788108467"/>
                  </a:ext>
                </a:extLst>
              </a:tr>
              <a:tr h="340060">
                <a:tc>
                  <a:txBody>
                    <a:bodyPr/>
                    <a:lstStyle/>
                    <a:p>
                      <a:pPr algn="ctr"/>
                      <a:r>
                        <a:rPr lang="ar-SA" dirty="0" smtClean="0"/>
                        <a:t>سفينة حربية</a:t>
                      </a:r>
                      <a:endParaRPr lang="en-US" dirty="0"/>
                    </a:p>
                  </a:txBody>
                  <a:tcPr/>
                </a:tc>
                <a:tc>
                  <a:txBody>
                    <a:bodyPr/>
                    <a:lstStyle/>
                    <a:p>
                      <a:pPr algn="ctr"/>
                      <a:r>
                        <a:rPr lang="en-US" dirty="0" smtClean="0"/>
                        <a:t>naval ship            </a:t>
                      </a:r>
                      <a:endParaRPr lang="ar-SA" dirty="0" smtClean="0"/>
                    </a:p>
                  </a:txBody>
                  <a:tcPr/>
                </a:tc>
                <a:extLst>
                  <a:ext uri="{0D108BD9-81ED-4DB2-BD59-A6C34878D82A}">
                    <a16:rowId xmlns:a16="http://schemas.microsoft.com/office/drawing/2014/main" val="1507009901"/>
                  </a:ext>
                </a:extLst>
              </a:tr>
              <a:tr h="595105">
                <a:tc>
                  <a:txBody>
                    <a:bodyPr/>
                    <a:lstStyle/>
                    <a:p>
                      <a:pPr algn="ctr"/>
                      <a:r>
                        <a:rPr lang="ar-SA" dirty="0" smtClean="0"/>
                        <a:t>الدفاع الجوي (مضادات الطائرات)</a:t>
                      </a:r>
                      <a:endParaRPr lang="en-US" dirty="0"/>
                    </a:p>
                  </a:txBody>
                  <a:tcPr/>
                </a:tc>
                <a:tc>
                  <a:txBody>
                    <a:bodyPr/>
                    <a:lstStyle/>
                    <a:p>
                      <a:pPr algn="r"/>
                      <a:r>
                        <a:rPr lang="en-US" dirty="0" smtClean="0"/>
                        <a:t>anti-aircraft warfare   </a:t>
                      </a:r>
                      <a:endParaRPr lang="ar-SA" dirty="0" smtClean="0"/>
                    </a:p>
                  </a:txBody>
                  <a:tcPr/>
                </a:tc>
                <a:extLst>
                  <a:ext uri="{0D108BD9-81ED-4DB2-BD59-A6C34878D82A}">
                    <a16:rowId xmlns:a16="http://schemas.microsoft.com/office/drawing/2014/main" val="1812437401"/>
                  </a:ext>
                </a:extLst>
              </a:tr>
              <a:tr h="850151">
                <a:tc>
                  <a:txBody>
                    <a:bodyPr/>
                    <a:lstStyle/>
                    <a:p>
                      <a:pPr algn="ctr"/>
                      <a:r>
                        <a:rPr lang="ar-SA" dirty="0" smtClean="0"/>
                        <a:t>معدات خاصة</a:t>
                      </a:r>
                      <a:endParaRPr lang="en-US"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smtClean="0"/>
                        <a:t>special equipment    </a:t>
                      </a:r>
                      <a:endParaRPr lang="ar-SA" dirty="0" smtClean="0"/>
                    </a:p>
                    <a:p>
                      <a:pPr algn="r"/>
                      <a:endParaRPr lang="ar-SA" dirty="0" smtClean="0"/>
                    </a:p>
                  </a:txBody>
                  <a:tcPr/>
                </a:tc>
                <a:extLst>
                  <a:ext uri="{0D108BD9-81ED-4DB2-BD59-A6C34878D82A}">
                    <a16:rowId xmlns:a16="http://schemas.microsoft.com/office/drawing/2014/main" val="2007903384"/>
                  </a:ext>
                </a:extLst>
              </a:tr>
              <a:tr h="59510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ar-SA" dirty="0" smtClean="0"/>
                        <a:t>مركبات وخزانات وقود</a:t>
                      </a:r>
                      <a:endParaRPr kumimoji="0" lang="ar-SA" sz="1800" b="0" i="0" u="none" strike="noStrike" kern="1200" cap="none" spc="0" normalizeH="0" baseline="0" noProof="0" dirty="0" smtClean="0">
                        <a:ln>
                          <a:noFill/>
                        </a:ln>
                        <a:solidFill>
                          <a:prstClr val="black"/>
                        </a:solidFill>
                        <a:effectLst/>
                        <a:uLnTx/>
                        <a:uFillTx/>
                        <a:latin typeface="Impact" panose="020B0806030902050204"/>
                        <a:ea typeface="+mn-ea"/>
                        <a:cs typeface="Arial" panose="020B0604020202020204" pitchFamily="34" charset="0"/>
                      </a:endParaRPr>
                    </a:p>
                  </a:txBody>
                  <a:tcPr/>
                </a:tc>
                <a:tc>
                  <a: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Impact" panose="020B0806030902050204"/>
                          <a:ea typeface="+mn-ea"/>
                          <a:cs typeface="+mn-cs"/>
                        </a:rPr>
                        <a:t>vehicles and fuel tanks </a:t>
                      </a:r>
                      <a:endParaRPr kumimoji="0" lang="ar-SA" sz="1800" b="0" i="0" u="none" strike="noStrike" kern="1200" cap="none" spc="0" normalizeH="0" baseline="0" noProof="0" dirty="0" smtClean="0">
                        <a:ln>
                          <a:noFill/>
                        </a:ln>
                        <a:solidFill>
                          <a:prstClr val="black"/>
                        </a:solidFill>
                        <a:effectLst/>
                        <a:uLnTx/>
                        <a:uFillTx/>
                        <a:latin typeface="Impact" panose="020B0806030902050204"/>
                        <a:ea typeface="+mn-ea"/>
                        <a:cs typeface="Arial" panose="020B0604020202020204" pitchFamily="34" charset="0"/>
                      </a:endParaRPr>
                    </a:p>
                  </a:txBody>
                  <a:tcPr/>
                </a:tc>
                <a:extLst>
                  <a:ext uri="{0D108BD9-81ED-4DB2-BD59-A6C34878D82A}">
                    <a16:rowId xmlns:a16="http://schemas.microsoft.com/office/drawing/2014/main" val="1081817871"/>
                  </a:ext>
                </a:extLst>
              </a:tr>
              <a:tr h="34006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ar-SA" dirty="0" smtClean="0"/>
                        <a:t>صواريخ كروز</a:t>
                      </a:r>
                      <a:endParaRPr kumimoji="0" lang="ar-SA" sz="1800" b="0" i="0" u="none" strike="noStrike" kern="1200" cap="none" spc="0" normalizeH="0" baseline="0" noProof="0" dirty="0" smtClean="0">
                        <a:ln>
                          <a:noFill/>
                        </a:ln>
                        <a:solidFill>
                          <a:prstClr val="black"/>
                        </a:solidFill>
                        <a:effectLst/>
                        <a:uLnTx/>
                        <a:uFillTx/>
                        <a:latin typeface="Impact" panose="020B0806030902050204"/>
                        <a:ea typeface="+mn-ea"/>
                        <a:cs typeface="Arial" panose="020B0604020202020204" pitchFamily="34" charset="0"/>
                      </a:endParaRPr>
                    </a:p>
                  </a:txBody>
                  <a:tcPr/>
                </a:tc>
                <a:tc>
                  <a:txBody>
                    <a:bodyPr/>
                    <a:lstStyle/>
                    <a:p>
                      <a:pPr algn="ctr"/>
                      <a:r>
                        <a:rPr lang="en-US" dirty="0" smtClean="0"/>
                        <a:t>cruise missiles </a:t>
                      </a:r>
                      <a:endParaRPr lang="ar-SA" dirty="0"/>
                    </a:p>
                  </a:txBody>
                  <a:tcPr/>
                </a:tc>
                <a:extLst>
                  <a:ext uri="{0D108BD9-81ED-4DB2-BD59-A6C34878D82A}">
                    <a16:rowId xmlns:a16="http://schemas.microsoft.com/office/drawing/2014/main" val="3556877766"/>
                  </a:ext>
                </a:extLst>
              </a:tr>
            </a:tbl>
          </a:graphicData>
        </a:graphic>
      </p:graphicFrame>
      <p:sp>
        <p:nvSpPr>
          <p:cNvPr id="5" name="TextBox 4"/>
          <p:cNvSpPr txBox="1"/>
          <p:nvPr/>
        </p:nvSpPr>
        <p:spPr>
          <a:xfrm>
            <a:off x="8387860" y="270546"/>
            <a:ext cx="2902226" cy="954107"/>
          </a:xfrm>
          <a:prstGeom prst="rect">
            <a:avLst/>
          </a:prstGeom>
          <a:noFill/>
        </p:spPr>
        <p:txBody>
          <a:bodyPr wrap="square" rtlCol="0">
            <a:spAutoFit/>
          </a:bodyPr>
          <a:lstStyle/>
          <a:p>
            <a:pPr algn="ctr"/>
            <a:r>
              <a:rPr lang="ar-SA" sz="2800" b="1" dirty="0" smtClean="0"/>
              <a:t>خسائر المعدات :                       </a:t>
            </a:r>
            <a:endParaRPr lang="en-US" sz="2800" b="1" dirty="0"/>
          </a:p>
        </p:txBody>
      </p:sp>
    </p:spTree>
    <p:extLst>
      <p:ext uri="{BB962C8B-B14F-4D97-AF65-F5344CB8AC3E}">
        <p14:creationId xmlns:p14="http://schemas.microsoft.com/office/powerpoint/2010/main" val="20561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542941" y="265871"/>
            <a:ext cx="4956634" cy="5105228"/>
          </a:xfrm>
          <a:prstGeom prst="rect">
            <a:avLst/>
          </a:prstGeom>
        </p:spPr>
      </p:pic>
      <p:sp>
        <p:nvSpPr>
          <p:cNvPr id="3" name="TextBox 2"/>
          <p:cNvSpPr txBox="1"/>
          <p:nvPr/>
        </p:nvSpPr>
        <p:spPr>
          <a:xfrm>
            <a:off x="1152939" y="735496"/>
            <a:ext cx="4293703" cy="646331"/>
          </a:xfrm>
          <a:prstGeom prst="rect">
            <a:avLst/>
          </a:prstGeom>
          <a:noFill/>
        </p:spPr>
        <p:txBody>
          <a:bodyPr wrap="square" rtlCol="0">
            <a:spAutoFit/>
          </a:bodyPr>
          <a:lstStyle/>
          <a:p>
            <a:pPr algn="r"/>
            <a:r>
              <a:rPr lang="ar-SA" b="1" dirty="0" smtClean="0"/>
              <a:t>بيانات الخسائر البشرية </a:t>
            </a:r>
            <a:r>
              <a:rPr lang="ar-SA" dirty="0" smtClean="0"/>
              <a:t>:</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400526225"/>
              </p:ext>
            </p:extLst>
          </p:nvPr>
        </p:nvGraphicFramePr>
        <p:xfrm>
          <a:off x="586409" y="1584467"/>
          <a:ext cx="5267740" cy="2609844"/>
        </p:xfrm>
        <a:graphic>
          <a:graphicData uri="http://schemas.openxmlformats.org/drawingml/2006/table">
            <a:tbl>
              <a:tblPr firstRow="1" bandRow="1">
                <a:tableStyleId>{5C22544A-7EE6-4342-B048-85BDC9FD1C3A}</a:tableStyleId>
              </a:tblPr>
              <a:tblGrid>
                <a:gridCol w="2633870">
                  <a:extLst>
                    <a:ext uri="{9D8B030D-6E8A-4147-A177-3AD203B41FA5}">
                      <a16:colId xmlns:a16="http://schemas.microsoft.com/office/drawing/2014/main" val="39081119"/>
                    </a:ext>
                  </a:extLst>
                </a:gridCol>
                <a:gridCol w="2633870">
                  <a:extLst>
                    <a:ext uri="{9D8B030D-6E8A-4147-A177-3AD203B41FA5}">
                      <a16:colId xmlns:a16="http://schemas.microsoft.com/office/drawing/2014/main" val="638511453"/>
                    </a:ext>
                  </a:extLst>
                </a:gridCol>
              </a:tblGrid>
              <a:tr h="869948">
                <a:tc>
                  <a:txBody>
                    <a:bodyPr/>
                    <a:lstStyle/>
                    <a:p>
                      <a:pPr algn="ctr"/>
                      <a:r>
                        <a:rPr lang="ar-SA" dirty="0" smtClean="0"/>
                        <a:t>عربي </a:t>
                      </a:r>
                      <a:endParaRPr lang="en-US" dirty="0"/>
                    </a:p>
                  </a:txBody>
                  <a:tcPr/>
                </a:tc>
                <a:tc>
                  <a:txBody>
                    <a:bodyPr/>
                    <a:lstStyle/>
                    <a:p>
                      <a:pPr algn="ctr"/>
                      <a:r>
                        <a:rPr lang="en-US" dirty="0" smtClean="0"/>
                        <a:t>ENGLISH</a:t>
                      </a:r>
                      <a:endParaRPr lang="en-US" dirty="0"/>
                    </a:p>
                  </a:txBody>
                  <a:tcPr/>
                </a:tc>
                <a:extLst>
                  <a:ext uri="{0D108BD9-81ED-4DB2-BD59-A6C34878D82A}">
                    <a16:rowId xmlns:a16="http://schemas.microsoft.com/office/drawing/2014/main" val="1621486808"/>
                  </a:ext>
                </a:extLst>
              </a:tr>
              <a:tr h="869948">
                <a:tc>
                  <a:txBody>
                    <a:bodyPr/>
                    <a:lstStyle/>
                    <a:p>
                      <a:pPr algn="ctr"/>
                      <a:r>
                        <a:rPr lang="ar-SA" dirty="0" smtClean="0"/>
                        <a:t>أسير حرب</a:t>
                      </a:r>
                      <a:endParaRPr lang="ar-SA" dirty="0"/>
                    </a:p>
                  </a:txBody>
                  <a:tcPr/>
                </a:tc>
                <a:tc>
                  <a:txBody>
                    <a:bodyPr/>
                    <a:lstStyle/>
                    <a:p>
                      <a:pPr algn="ctr"/>
                      <a:r>
                        <a:rPr lang="en-US" b="1" dirty="0" smtClean="0"/>
                        <a:t>POW</a:t>
                      </a:r>
                      <a:r>
                        <a:rPr lang="en-US" dirty="0" smtClean="0"/>
                        <a:t> </a:t>
                      </a:r>
                      <a:endParaRPr lang="ar-SA" dirty="0"/>
                    </a:p>
                  </a:txBody>
                  <a:tcPr/>
                </a:tc>
                <a:extLst>
                  <a:ext uri="{0D108BD9-81ED-4DB2-BD59-A6C34878D82A}">
                    <a16:rowId xmlns:a16="http://schemas.microsoft.com/office/drawing/2014/main" val="1487256990"/>
                  </a:ext>
                </a:extLst>
              </a:tr>
              <a:tr h="869948">
                <a:tc>
                  <a:txBody>
                    <a:bodyPr/>
                    <a:lstStyle/>
                    <a:p>
                      <a:pPr algn="ctr"/>
                      <a:r>
                        <a:rPr lang="ar-SA" dirty="0" smtClean="0"/>
                        <a:t>قتلى </a:t>
                      </a:r>
                      <a:endParaRPr lang="en-US" dirty="0"/>
                    </a:p>
                  </a:txBody>
                  <a:tcPr/>
                </a:tc>
                <a:tc>
                  <a:txBody>
                    <a:bodyPr/>
                    <a:lstStyle/>
                    <a:p>
                      <a:pPr algn="ctr"/>
                      <a:r>
                        <a:rPr lang="en-US" dirty="0" smtClean="0"/>
                        <a:t>personnel</a:t>
                      </a:r>
                      <a:endParaRPr lang="en-US" dirty="0"/>
                    </a:p>
                  </a:txBody>
                  <a:tcPr/>
                </a:tc>
                <a:extLst>
                  <a:ext uri="{0D108BD9-81ED-4DB2-BD59-A6C34878D82A}">
                    <a16:rowId xmlns:a16="http://schemas.microsoft.com/office/drawing/2014/main" val="3476644384"/>
                  </a:ext>
                </a:extLst>
              </a:tr>
            </a:tbl>
          </a:graphicData>
        </a:graphic>
      </p:graphicFrame>
    </p:spTree>
    <p:extLst>
      <p:ext uri="{BB962C8B-B14F-4D97-AF65-F5344CB8AC3E}">
        <p14:creationId xmlns:p14="http://schemas.microsoft.com/office/powerpoint/2010/main" val="4144235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6476" y="536330"/>
            <a:ext cx="3994026" cy="1099038"/>
          </a:xfrm>
        </p:spPr>
        <p:txBody>
          <a:bodyPr/>
          <a:lstStyle/>
          <a:p>
            <a:r>
              <a:rPr lang="ar-SA" dirty="0" smtClean="0"/>
              <a:t>خسائر المعدات الجوية </a:t>
            </a:r>
            <a:endParaRPr lang="en-US" dirty="0"/>
          </a:p>
        </p:txBody>
      </p:sp>
      <p:pic>
        <p:nvPicPr>
          <p:cNvPr id="5" name="Content Placeholder 4"/>
          <p:cNvPicPr>
            <a:picLocks noGrp="1" noChangeAspect="1"/>
          </p:cNvPicPr>
          <p:nvPr>
            <p:ph sz="quarter" idx="13"/>
          </p:nvPr>
        </p:nvPicPr>
        <p:blipFill>
          <a:blip r:embed="rId2"/>
          <a:stretch>
            <a:fillRect/>
          </a:stretch>
        </p:blipFill>
        <p:spPr>
          <a:xfrm>
            <a:off x="5541918" y="237393"/>
            <a:ext cx="4964890" cy="2147998"/>
          </a:xfrm>
          <a:prstGeom prst="rect">
            <a:avLst/>
          </a:prstGeom>
        </p:spPr>
      </p:pic>
      <p:sp>
        <p:nvSpPr>
          <p:cNvPr id="4" name="Text Placeholder 3"/>
          <p:cNvSpPr>
            <a:spLocks noGrp="1"/>
          </p:cNvSpPr>
          <p:nvPr>
            <p:ph type="body" sz="half" idx="2"/>
          </p:nvPr>
        </p:nvSpPr>
        <p:spPr>
          <a:xfrm>
            <a:off x="760059" y="2093591"/>
            <a:ext cx="4126861" cy="2665533"/>
          </a:xfrm>
        </p:spPr>
        <p:txBody>
          <a:bodyPr/>
          <a:lstStyle/>
          <a:p>
            <a:pPr algn="r"/>
            <a:r>
              <a:rPr lang="ar-SA" dirty="0" smtClean="0"/>
              <a:t>  نلاحظ ان خسائر درون كانت منخفضة في بداية العام ولكنها ارتفعت لتصل ذروتها في شهر نوفمبر ثم بعد ذلك انخفضت .</a:t>
            </a:r>
          </a:p>
          <a:p>
            <a:pPr algn="r"/>
            <a:r>
              <a:rPr lang="ar-SA" dirty="0" smtClean="0"/>
              <a:t>اما الطائرات والهيلكوبتر الخسائر ثايته اي ليس فيها زياده ملحوظه خلال العام .</a:t>
            </a:r>
          </a:p>
          <a:p>
            <a:pPr algn="r"/>
            <a:r>
              <a:rPr lang="ar-SA" dirty="0" smtClean="0"/>
              <a:t>                                          </a:t>
            </a:r>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6679" y="2504660"/>
            <a:ext cx="2734408" cy="2689299"/>
          </a:xfrm>
          <a:prstGeom prst="rect">
            <a:avLst/>
          </a:prstGeom>
        </p:spPr>
      </p:pic>
      <p:pic>
        <p:nvPicPr>
          <p:cNvPr id="7" name="Picture 6"/>
          <p:cNvPicPr>
            <a:picLocks noChangeAspect="1"/>
          </p:cNvPicPr>
          <p:nvPr/>
        </p:nvPicPr>
        <p:blipFill>
          <a:blip r:embed="rId4"/>
          <a:stretch>
            <a:fillRect/>
          </a:stretch>
        </p:blipFill>
        <p:spPr>
          <a:xfrm>
            <a:off x="5406887" y="2504660"/>
            <a:ext cx="3153148" cy="2689300"/>
          </a:xfrm>
          <a:prstGeom prst="rect">
            <a:avLst/>
          </a:prstGeom>
        </p:spPr>
      </p:pic>
    </p:spTree>
    <p:extLst>
      <p:ext uri="{BB962C8B-B14F-4D97-AF65-F5344CB8AC3E}">
        <p14:creationId xmlns:p14="http://schemas.microsoft.com/office/powerpoint/2010/main" val="30696580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462" y="457200"/>
            <a:ext cx="4121037" cy="1090246"/>
          </a:xfrm>
        </p:spPr>
        <p:txBody>
          <a:bodyPr/>
          <a:lstStyle/>
          <a:p>
            <a:r>
              <a:rPr lang="ar-SA" dirty="0" smtClean="0"/>
              <a:t>خسائر المعدات البرية </a:t>
            </a:r>
            <a:endParaRPr lang="en-US" dirty="0"/>
          </a:p>
        </p:txBody>
      </p:sp>
      <p:sp>
        <p:nvSpPr>
          <p:cNvPr id="4" name="Text Placeholder 3"/>
          <p:cNvSpPr>
            <a:spLocks noGrp="1"/>
          </p:cNvSpPr>
          <p:nvPr>
            <p:ph type="body" sz="half" idx="2"/>
          </p:nvPr>
        </p:nvSpPr>
        <p:spPr>
          <a:xfrm>
            <a:off x="615462" y="1768275"/>
            <a:ext cx="4126861" cy="2665533"/>
          </a:xfrm>
        </p:spPr>
        <p:txBody>
          <a:bodyPr/>
          <a:lstStyle/>
          <a:p>
            <a:pPr algn="r" rtl="1"/>
            <a:r>
              <a:rPr lang="ar-SA" dirty="0" smtClean="0"/>
              <a:t>نلاحظ هنا ان ناقلة الجنود  مدرعة (</a:t>
            </a:r>
            <a:r>
              <a:rPr lang="en-US" dirty="0" smtClean="0"/>
              <a:t>APC </a:t>
            </a:r>
            <a:r>
              <a:rPr lang="ar-SA" dirty="0" smtClean="0"/>
              <a:t>) من اكبر الخسائر في المعدات العسكرية ويتزايد عددها بصورة قليلة خلال هذه الفترة وايضا نلاحظ ان هنالك انخفاض في الخسائر في شهر نوفمبر .</a:t>
            </a:r>
          </a:p>
          <a:p>
            <a:pPr algn="r" rtl="1"/>
            <a:r>
              <a:rPr lang="ar-SA" dirty="0" smtClean="0"/>
              <a:t>تليها المدفعية الميدانية  واقل الخسائر هنا نجدها في قاذفة صواريخ متعددة وهي ايضا ثابتة خلال هذه الفترة .</a:t>
            </a:r>
            <a:endParaRPr lang="en-US" dirty="0"/>
          </a:p>
        </p:txBody>
      </p:sp>
      <p:pic>
        <p:nvPicPr>
          <p:cNvPr id="1026" name="Picture 2" descr="https://storage.googleapis.com/kagglesdsdata/datasets/2137547/8941033/img_russia/img_russia/Trucks%2C_Vehicles%2C_and_Jeeps/_unknown__truck_1003.jpg?X-Goog-Algorithm=GOOG4-RSA-SHA256&amp;X-Goog-Credential=databundle-worker-v2%40kaggle-161607.iam.gserviceaccount.com%2F20241228%2Fauto%2Fstorage%2Fgoog4_request&amp;X-Goog-Date=20241228T204704Z&amp;X-Goog-Expires=345600&amp;X-Goog-SignedHeaders=host&amp;X-Goog-Signature=16e6a4bdd43f44a508027b44d870f64fa75bf4c619ccf80248c138983ea0ce64a5f1f7d813b76f8e5b17aaba02ec01ea560bf7a77e599df9c1566f921f4d088be97dc35752bb597f65d701591a716fe205928683d89a6e72c48dbd1cb24749de224f1665e75feea88239b170c2cbd5a29fe329132544291e9e85364841a438db9e9dd7ac83e19bc23a92884302d7f0f2c15e26e4bae97baecf2154049574d1e4e717856f2501a3f4790e74b4ab1c87e5c0c4f2cd7c5008f3f7c619d4881d4dad79e15223bbaaaeb53c4f0a27b63135189e785faa51236f5c0e9364ab62465541c8206f5042fe469b5dd82457c6806f09d27058643de00b34a2bae6462b1139d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5108" y="2908141"/>
            <a:ext cx="3103683" cy="2487580"/>
          </a:xfrm>
          <a:prstGeom prst="rect">
            <a:avLst/>
          </a:prstGeom>
          <a:noFill/>
          <a:extLst>
            <a:ext uri="{909E8E84-426E-40DD-AFC4-6F175D3DCCD1}">
              <a14:hiddenFill xmlns:a14="http://schemas.microsoft.com/office/drawing/2010/main">
                <a:solidFill>
                  <a:srgbClr val="FFFFFF"/>
                </a:solidFill>
              </a14:hiddenFill>
            </a:ext>
          </a:extLst>
        </p:spPr>
      </p:pic>
      <p:pic>
        <p:nvPicPr>
          <p:cNvPr id="11" name="Content Placeholder 10"/>
          <p:cNvPicPr>
            <a:picLocks noGrp="1" noChangeAspect="1"/>
          </p:cNvPicPr>
          <p:nvPr>
            <p:ph sz="quarter" idx="13"/>
          </p:nvPr>
        </p:nvPicPr>
        <p:blipFill>
          <a:blip r:embed="rId3"/>
          <a:stretch>
            <a:fillRect/>
          </a:stretch>
        </p:blipFill>
        <p:spPr>
          <a:xfrm>
            <a:off x="5653455" y="457200"/>
            <a:ext cx="4939884" cy="2293994"/>
          </a:xfrm>
          <a:prstGeom prst="rect">
            <a:avLst/>
          </a:prstGeom>
        </p:spPr>
      </p:pic>
      <p:pic>
        <p:nvPicPr>
          <p:cNvPr id="1028" name="Picture 4" descr="https://storage.googleapis.com/kagglesdsdata/datasets/2137547/8941033/img_russia/img_russia/Tanks/t-55a_1027-t55-dam-05-08-23.jpg?X-Goog-Algorithm=GOOG4-RSA-SHA256&amp;X-Goog-Credential=databundle-worker-v2%40kaggle-161607.iam.gserviceaccount.com%2F20241228%2Fauto%2Fstorage%2Fgoog4_request&amp;X-Goog-Date=20241228T204132Z&amp;X-Goog-Expires=345600&amp;X-Goog-SignedHeaders=host&amp;X-Goog-Signature=e6e59b6841343face42584abf7499612b653eb1579f7bcaf29a778cd3121ede2aa074b55f1a28f45ef9bd5823214f535f3b39ba621301aafcccc87b12085723d3436a21c8dbb07f4b55a608a788e3c00acfd106e1b3dbade00bd96e7c35fabc7d4188c59bfd26d4b9d324bf39667af2c5519b212756cd71ce60c7a11d594764c4e0657e218ce69cacc2d7d152bfe183b9d5e28bc5e281014cba5342963714ddce505e255e60fccccdde22fd4fe19ecfd9959b306954eb34222fe763ed52c41b846528a604fcef7db7e3c909365599f3003824ed42ee2e32106904642f8e3053a66a86850d3dfdf2b4366b97634c3c0a02e4af84bee37c2a40668f80221266f6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0069" y="2908141"/>
            <a:ext cx="3253154" cy="2441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01232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896815"/>
          </a:xfrm>
        </p:spPr>
        <p:txBody>
          <a:bodyPr/>
          <a:lstStyle/>
          <a:p>
            <a:r>
              <a:rPr lang="ar-SA" dirty="0" smtClean="0"/>
              <a:t>خسائر المعدات البحرية</a:t>
            </a:r>
            <a:endParaRPr lang="en-US" dirty="0"/>
          </a:p>
        </p:txBody>
      </p:sp>
      <p:pic>
        <p:nvPicPr>
          <p:cNvPr id="5" name="Content Placeholder 4"/>
          <p:cNvPicPr>
            <a:picLocks noGrp="1" noChangeAspect="1"/>
          </p:cNvPicPr>
          <p:nvPr>
            <p:ph sz="quarter" idx="13"/>
          </p:nvPr>
        </p:nvPicPr>
        <p:blipFill>
          <a:blip r:embed="rId2"/>
          <a:stretch>
            <a:fillRect/>
          </a:stretch>
        </p:blipFill>
        <p:spPr>
          <a:xfrm>
            <a:off x="6013938" y="175848"/>
            <a:ext cx="5081955" cy="2329962"/>
          </a:xfrm>
          <a:prstGeom prst="rect">
            <a:avLst/>
          </a:prstGeom>
        </p:spPr>
      </p:pic>
      <p:sp>
        <p:nvSpPr>
          <p:cNvPr id="4" name="Text Placeholder 3"/>
          <p:cNvSpPr>
            <a:spLocks noGrp="1"/>
          </p:cNvSpPr>
          <p:nvPr>
            <p:ph type="body" sz="half" idx="2"/>
          </p:nvPr>
        </p:nvSpPr>
        <p:spPr>
          <a:xfrm>
            <a:off x="632096" y="1740877"/>
            <a:ext cx="4126861" cy="3097377"/>
          </a:xfrm>
        </p:spPr>
        <p:txBody>
          <a:bodyPr/>
          <a:lstStyle/>
          <a:p>
            <a:pPr algn="r"/>
            <a:r>
              <a:rPr lang="ar-SA" dirty="0" smtClean="0"/>
              <a:t>نجد ان </a:t>
            </a:r>
            <a:r>
              <a:rPr lang="ar-SA" dirty="0"/>
              <a:t>صواريخ كروز </a:t>
            </a:r>
            <a:r>
              <a:rPr lang="ar-SA" dirty="0" smtClean="0"/>
              <a:t>معدلاتها في الخسائر اكبر من</a:t>
            </a:r>
            <a:r>
              <a:rPr lang="ar-SA" dirty="0"/>
              <a:t> السفن البحرية</a:t>
            </a:r>
            <a:r>
              <a:rPr lang="ar-SA" dirty="0" smtClean="0"/>
              <a:t>, وزادت نسبة الخسائر في الفترة من شهر فبراير ال مايو وانخفضت في شهر يونيو وبدأت في الزيادة الى شهر ديسمبر .</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9944" y="2716823"/>
            <a:ext cx="2944694" cy="238271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1326" y="2716823"/>
            <a:ext cx="2992816" cy="2382714"/>
          </a:xfrm>
          <a:prstGeom prst="rect">
            <a:avLst/>
          </a:prstGeom>
        </p:spPr>
      </p:pic>
    </p:spTree>
    <p:extLst>
      <p:ext uri="{BB962C8B-B14F-4D97-AF65-F5344CB8AC3E}">
        <p14:creationId xmlns:p14="http://schemas.microsoft.com/office/powerpoint/2010/main" val="36480346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1125415"/>
          </a:xfrm>
        </p:spPr>
        <p:txBody>
          <a:bodyPr/>
          <a:lstStyle/>
          <a:p>
            <a:r>
              <a:rPr lang="ar-SA" dirty="0" smtClean="0"/>
              <a:t>المدن الأكثر خسارة </a:t>
            </a:r>
            <a:endParaRPr lang="en-US" dirty="0"/>
          </a:p>
        </p:txBody>
      </p:sp>
      <p:pic>
        <p:nvPicPr>
          <p:cNvPr id="5" name="Content Placeholder 4"/>
          <p:cNvPicPr>
            <a:picLocks noGrp="1" noChangeAspect="1"/>
          </p:cNvPicPr>
          <p:nvPr>
            <p:ph sz="quarter" idx="13"/>
          </p:nvPr>
        </p:nvPicPr>
        <p:blipFill>
          <a:blip r:embed="rId2"/>
          <a:stretch>
            <a:fillRect/>
          </a:stretch>
        </p:blipFill>
        <p:spPr>
          <a:xfrm>
            <a:off x="5267739" y="844827"/>
            <a:ext cx="5983357" cy="3815290"/>
          </a:xfrm>
          <a:prstGeom prst="rect">
            <a:avLst/>
          </a:prstGeom>
        </p:spPr>
      </p:pic>
      <p:sp>
        <p:nvSpPr>
          <p:cNvPr id="4" name="Text Placeholder 3"/>
          <p:cNvSpPr>
            <a:spLocks noGrp="1"/>
          </p:cNvSpPr>
          <p:nvPr>
            <p:ph type="body" sz="half" idx="2"/>
          </p:nvPr>
        </p:nvSpPr>
        <p:spPr>
          <a:xfrm>
            <a:off x="693643" y="2234267"/>
            <a:ext cx="4126861" cy="1977248"/>
          </a:xfrm>
        </p:spPr>
        <p:txBody>
          <a:bodyPr/>
          <a:lstStyle/>
          <a:p>
            <a:r>
              <a:rPr lang="ar-SA" dirty="0"/>
              <a:t>هذه المدن وغيرها عانت من خسائر بشرية ومادية كبيرة نتيجة الصراع المستمر</a:t>
            </a:r>
            <a:endParaRPr lang="en-US" dirty="0"/>
          </a:p>
        </p:txBody>
      </p:sp>
    </p:spTree>
    <p:extLst>
      <p:ext uri="{BB962C8B-B14F-4D97-AF65-F5344CB8AC3E}">
        <p14:creationId xmlns:p14="http://schemas.microsoft.com/office/powerpoint/2010/main" val="71722492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docProps/app.xml><?xml version="1.0" encoding="utf-8"?>
<Properties xmlns="http://schemas.openxmlformats.org/officeDocument/2006/extended-properties" xmlns:vt="http://schemas.openxmlformats.org/officeDocument/2006/docPropsVTypes">
  <Template>TM04033927[[fn=Main Event]]</Template>
  <TotalTime>1592</TotalTime>
  <Words>385</Words>
  <Application>Microsoft Office PowerPoint</Application>
  <PresentationFormat>Widescreen</PresentationFormat>
  <Paragraphs>77</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Impact</vt:lpstr>
      <vt:lpstr>Times New Roman</vt:lpstr>
      <vt:lpstr>Main Event</vt:lpstr>
      <vt:lpstr>الحرب الروسية الأوكرانية</vt:lpstr>
      <vt:lpstr>PowerPoint Presentation</vt:lpstr>
      <vt:lpstr>البيانات </vt:lpstr>
      <vt:lpstr>PowerPoint Presentation</vt:lpstr>
      <vt:lpstr>PowerPoint Presentation</vt:lpstr>
      <vt:lpstr>خسائر المعدات الجوية </vt:lpstr>
      <vt:lpstr>خسائر المعدات البرية </vt:lpstr>
      <vt:lpstr>خسائر المعدات البحرية</vt:lpstr>
      <vt:lpstr>المدن الأكثر خسارة </vt:lpstr>
      <vt:lpstr>تصنيف الغزاة</vt:lpstr>
      <vt:lpstr>مقارنة جميع انواع الخسائر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الحرب الروسية الأوكرانية</dc:title>
  <dc:creator>Ayat Izzeldin</dc:creator>
  <cp:lastModifiedBy>Ayat Izzeldin</cp:lastModifiedBy>
  <cp:revision>46</cp:revision>
  <dcterms:created xsi:type="dcterms:W3CDTF">2024-12-28T08:06:07Z</dcterms:created>
  <dcterms:modified xsi:type="dcterms:W3CDTF">2024-12-29T10:38:14Z</dcterms:modified>
</cp:coreProperties>
</file>